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7"/>
    <p:restoredTop sz="94631"/>
  </p:normalViewPr>
  <p:slideViewPr>
    <p:cSldViewPr snapToGrid="0" snapToObjects="1">
      <p:cViewPr varScale="1">
        <p:scale>
          <a:sx n="99" d="100"/>
          <a:sy n="99" d="100"/>
        </p:scale>
        <p:origin x="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560F-687A-BC46-BA43-5561807F3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D10A8-70C1-D043-A92E-7C00152DA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45025-3993-5A4D-AE39-B24DD302F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C7D2F-CB5F-FB4D-80C4-1DA23BA1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D095B-259E-CD4F-8236-9F02913A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1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8072-822A-9549-BFC2-B3F9C5F8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6A24B-D193-4448-9807-F672F7421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326CB-23F9-BD4C-B7E5-509A382A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AAA10-A8C7-9B4C-B7C2-F51522C7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FDB0A-EEE8-9241-9E93-2CA052DB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BF4E73-F652-9549-97D9-74753EF61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AF9CC-2AF0-7A4B-B740-2FE41E6D5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C3AC6-41D6-D34C-BB63-075081A37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DBF48-C4E6-A647-941B-0F0BC1BB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108A-8E91-614F-87B1-C3361F80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693B-B728-574B-A92F-4807AF18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1B7B-0E85-F04F-A2B7-E7059D389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2B7BD-1DFC-E54B-B36E-E8C93CEF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2D62A-AC08-7E4D-8A20-8A6EC821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93025-7B5B-1E4E-AA17-9FA34868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0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0F2D-C900-E244-9495-43D7F893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E7526-EDA8-AE4B-86CD-489C5231A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6B32F-6A38-724F-89B7-7E1A5FFC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C9C70-8903-7641-9EEE-8E23488C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EB9AB-0FE9-1748-BC02-83A3829B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E757-4FE9-3F44-9493-CADF68DC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AAA10-BC2D-7B40-BB75-6678EE394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33A49-041D-A141-BEBB-CCD548B06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79D44-1843-1D41-AD3B-7138DFA7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ABEF2-B439-DB40-AA29-18A47FAE5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6EDD6-4B6B-DE4D-B4BC-0220CCB9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28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CFE9-AED6-1C43-97BB-DBAF01B0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5EFDC-68B8-6D46-953F-B2E454795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84EBB-9176-A24C-BB0C-BBFB1364D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BB6F1-D2AA-F345-8681-00026F58D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330A8-31CA-3942-AD32-6AB5018E1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56B4C-03AB-124C-A8E1-6A4BF4EC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ADAC2-0FD4-7444-83C7-0F0FF51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35B98-D47D-314E-8982-95A55BA5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EF87-4331-FF42-A1B6-B03613D9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9161C-AC9F-D642-855B-97C43253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8AFA8-C206-2C45-90A7-B0373033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4EC1E-3660-A24F-ABA0-CEF64071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43A73-1312-FC41-B222-A6DB4935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99DDAE-0D66-324A-9FF8-92AA5D69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235CB-FEE4-ED48-B0BA-FF8BCB0B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1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4865-2708-504F-81A7-91E60268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43ACE-6731-3A40-A687-4B8575477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52D98-C373-ED43-AE85-A972F615A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48C4B-7E76-074B-A318-90872FEA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26C5C-0DF7-5341-9A90-9C46D028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E1EDF-B9AB-E142-9F7C-E018DDE9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4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E411-14F9-754C-934F-02002E6B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B00FF-3054-A944-981A-46DC84EE8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6058B-CABC-6F41-9EDF-9F12B66FD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225DB-1147-0844-92A4-523A1360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EF0B1-F986-1A4F-AB3B-09568E70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7D5E1-4665-2D4C-A233-D714C290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0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8ED54C-7BC0-A049-B535-3BCFD23E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07293-20B3-2C47-8C64-A318640BD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59069-A436-574B-8D2F-E8A99E101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62545-30D1-AE48-8CA9-CE003C8B70FE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4880B-F791-644A-BA15-F7C025A53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DD6B7-5B62-7F43-959E-15A9EDDE9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7269-9680-2540-8885-78865C3E1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3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82F4-661A-8941-A5B7-8B5F28479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Single Point Lessons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A2257-3AF1-8B4F-8E10-42CFC9EF38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Workstations for Surgical Mask Clip manufacture</a:t>
            </a:r>
          </a:p>
          <a:p>
            <a:r>
              <a:rPr lang="en-US" dirty="0"/>
              <a:t>See also ‘Manufacturing SOP’ for source content</a:t>
            </a:r>
          </a:p>
          <a:p>
            <a:r>
              <a:rPr lang="en-US" dirty="0"/>
              <a:t>Questions to: drewewendesign@gmail.com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DDC31-E365-DC4C-ACC8-65B219C087A7}"/>
              </a:ext>
            </a:extLst>
          </p:cNvPr>
          <p:cNvSpPr txBox="1"/>
          <p:nvPr/>
        </p:nvSpPr>
        <p:spPr>
          <a:xfrm>
            <a:off x="8071757" y="6492872"/>
            <a:ext cx="249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Approved: Ward Hills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9F4AB-0E1A-EF4F-B6FE-90A59B2F5E59}"/>
              </a:ext>
            </a:extLst>
          </p:cNvPr>
          <p:cNvSpPr txBox="1"/>
          <p:nvPr/>
        </p:nvSpPr>
        <p:spPr>
          <a:xfrm>
            <a:off x="9830627" y="6492873"/>
            <a:ext cx="1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Date:  01 April 2020</a:t>
            </a:r>
          </a:p>
        </p:txBody>
      </p:sp>
    </p:spTree>
    <p:extLst>
      <p:ext uri="{BB962C8B-B14F-4D97-AF65-F5344CB8AC3E}">
        <p14:creationId xmlns:p14="http://schemas.microsoft.com/office/powerpoint/2010/main" val="877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9E11-AA32-6E49-8772-2F0A8CEF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200" dirty="0"/>
              <a:t>Station 1 – Goods in and Storage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29FB41-72D8-BD4E-BEE1-6ED231A1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4342" y="416236"/>
            <a:ext cx="1057571" cy="654918"/>
          </a:xfr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E27033-E7F7-5143-BDCA-93AC75AF6F36}"/>
              </a:ext>
            </a:extLst>
          </p:cNvPr>
          <p:cNvSpPr txBox="1">
            <a:spLocks/>
          </p:cNvSpPr>
          <p:nvPr/>
        </p:nvSpPr>
        <p:spPr>
          <a:xfrm>
            <a:off x="6335486" y="1332411"/>
            <a:ext cx="5018314" cy="516046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Steps</a:t>
            </a:r>
          </a:p>
          <a:p>
            <a:pPr marL="514350" indent="-514350">
              <a:buAutoNum type="arabicPeriod"/>
            </a:pPr>
            <a:r>
              <a:rPr lang="en-US" sz="2000" dirty="0"/>
              <a:t>Place card stock in goods in storage area and cover with clean scrap card.</a:t>
            </a:r>
          </a:p>
          <a:p>
            <a:pPr marL="514350" indent="-514350">
              <a:buAutoNum type="arabicPeriod"/>
            </a:pPr>
            <a:r>
              <a:rPr lang="en-US" sz="2000" dirty="0"/>
              <a:t>Leave the covered card in quarantine for 24 hours.</a:t>
            </a:r>
          </a:p>
          <a:p>
            <a:pPr marL="514350" indent="-514350">
              <a:buAutoNum type="arabicPeriod"/>
            </a:pPr>
            <a:r>
              <a:rPr lang="en-US" sz="2000" dirty="0"/>
              <a:t>Once the time has elapsed card can be moved into processing clean area.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65283-6476-AF4C-84CA-63958031929E}"/>
              </a:ext>
            </a:extLst>
          </p:cNvPr>
          <p:cNvSpPr txBox="1">
            <a:spLocks/>
          </p:cNvSpPr>
          <p:nvPr/>
        </p:nvSpPr>
        <p:spPr>
          <a:xfrm>
            <a:off x="838201" y="2224258"/>
            <a:ext cx="5257800" cy="4268615"/>
          </a:xfrm>
          <a:prstGeom prst="rect">
            <a:avLst/>
          </a:prstGeom>
          <a:blipFill>
            <a:blip r:embed="rId3"/>
            <a:stretch>
              <a:fillRect l="-14362" t="-4818" r="-22578" b="-4818"/>
            </a:stretch>
          </a:blip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solidFill>
                  <a:schemeClr val="lt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CAAEF8C0-9144-1E42-95BC-1EB8435C509F}"/>
              </a:ext>
            </a:extLst>
          </p:cNvPr>
          <p:cNvSpPr/>
          <p:nvPr/>
        </p:nvSpPr>
        <p:spPr>
          <a:xfrm>
            <a:off x="951674" y="1262444"/>
            <a:ext cx="527642" cy="510899"/>
          </a:xfrm>
          <a:prstGeom prst="plus">
            <a:avLst>
              <a:gd name="adj" fmla="val 4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444857-DC7B-154F-925A-29C5D6D2F352}"/>
              </a:ext>
            </a:extLst>
          </p:cNvPr>
          <p:cNvGrpSpPr/>
          <p:nvPr/>
        </p:nvGrpSpPr>
        <p:grpSpPr>
          <a:xfrm>
            <a:off x="3467101" y="1296942"/>
            <a:ext cx="472819" cy="481002"/>
            <a:chOff x="3007669" y="3175436"/>
            <a:chExt cx="472819" cy="481002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C7EC502C-3F3D-D741-9749-671CEDBC799F}"/>
                </a:ext>
              </a:extLst>
            </p:cNvPr>
            <p:cNvSpPr/>
            <p:nvPr/>
          </p:nvSpPr>
          <p:spPr>
            <a:xfrm>
              <a:off x="3018992" y="3188499"/>
              <a:ext cx="448109" cy="44810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EF7E41-76DE-854F-A3DB-AB21266DDF11}"/>
                </a:ext>
              </a:extLst>
            </p:cNvPr>
            <p:cNvSpPr/>
            <p:nvPr/>
          </p:nvSpPr>
          <p:spPr>
            <a:xfrm>
              <a:off x="3007669" y="3175436"/>
              <a:ext cx="472819" cy="48100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886729-AB3F-AA4E-B512-BEFD9DE9E912}"/>
              </a:ext>
            </a:extLst>
          </p:cNvPr>
          <p:cNvSpPr txBox="1"/>
          <p:nvPr/>
        </p:nvSpPr>
        <p:spPr>
          <a:xfrm>
            <a:off x="1612204" y="1502499"/>
            <a:ext cx="161979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Handling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A111D-6391-E743-B6C5-02BF40A00A5D}"/>
              </a:ext>
            </a:extLst>
          </p:cNvPr>
          <p:cNvSpPr txBox="1"/>
          <p:nvPr/>
        </p:nvSpPr>
        <p:spPr>
          <a:xfrm>
            <a:off x="4072808" y="1431592"/>
            <a:ext cx="207264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scratches or marks on the card.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54A8D-87B7-1C48-B1F0-7B1E0CCCD13C}"/>
              </a:ext>
            </a:extLst>
          </p:cNvPr>
          <p:cNvSpPr txBox="1"/>
          <p:nvPr/>
        </p:nvSpPr>
        <p:spPr>
          <a:xfrm>
            <a:off x="8071757" y="6492872"/>
            <a:ext cx="249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Approved: Ward Hills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B5A19-AD79-694B-8470-03A668322824}"/>
              </a:ext>
            </a:extLst>
          </p:cNvPr>
          <p:cNvSpPr txBox="1"/>
          <p:nvPr/>
        </p:nvSpPr>
        <p:spPr>
          <a:xfrm>
            <a:off x="9830627" y="6492873"/>
            <a:ext cx="1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Date:  01 April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105E99-136E-40E0-8A19-EFC4B87FAF91}"/>
              </a:ext>
            </a:extLst>
          </p:cNvPr>
          <p:cNvSpPr/>
          <p:nvPr/>
        </p:nvSpPr>
        <p:spPr>
          <a:xfrm>
            <a:off x="857737" y="1845079"/>
            <a:ext cx="715516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SAFETY</a:t>
            </a:r>
            <a:endParaRPr lang="en-GB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E2EF49-5EB8-474F-AF30-1107043E3954}"/>
              </a:ext>
            </a:extLst>
          </p:cNvPr>
          <p:cNvSpPr/>
          <p:nvPr/>
        </p:nvSpPr>
        <p:spPr>
          <a:xfrm>
            <a:off x="3293936" y="1845079"/>
            <a:ext cx="817083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QUALITY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0180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9E11-AA32-6E49-8772-2F0A8CEF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200" dirty="0"/>
              <a:t>Station 2 – Laser Cutting 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29FB41-72D8-BD4E-BEE1-6ED231A1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4342" y="416236"/>
            <a:ext cx="1057571" cy="654918"/>
          </a:xfr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E27033-E7F7-5143-BDCA-93AC75AF6F36}"/>
              </a:ext>
            </a:extLst>
          </p:cNvPr>
          <p:cNvSpPr txBox="1">
            <a:spLocks/>
          </p:cNvSpPr>
          <p:nvPr/>
        </p:nvSpPr>
        <p:spPr>
          <a:xfrm>
            <a:off x="6335486" y="1332411"/>
            <a:ext cx="5018314" cy="516046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Steps</a:t>
            </a:r>
          </a:p>
          <a:p>
            <a:pPr marL="514350" indent="-514350">
              <a:buAutoNum type="arabicPeriod"/>
            </a:pPr>
            <a:r>
              <a:rPr lang="en-US" sz="2000" dirty="0"/>
              <a:t>Remove 2 sheet of card from processing clean area.</a:t>
            </a:r>
          </a:p>
          <a:p>
            <a:pPr marL="514350" indent="-514350">
              <a:buAutoNum type="arabicPeriod"/>
            </a:pPr>
            <a:r>
              <a:rPr lang="en-US" sz="2000" dirty="0"/>
              <a:t>Place card sheets together (brown to brown).</a:t>
            </a:r>
          </a:p>
          <a:p>
            <a:pPr marL="514350" indent="-514350">
              <a:buAutoNum type="arabicPeriod"/>
            </a:pPr>
            <a:r>
              <a:rPr lang="en-US" sz="2000" dirty="0"/>
              <a:t>Insert combined sheets into laser cutter and align to jig.</a:t>
            </a:r>
          </a:p>
          <a:p>
            <a:pPr marL="514350" indent="-514350">
              <a:buAutoNum type="arabicPeriod"/>
            </a:pPr>
            <a:r>
              <a:rPr lang="en-US" sz="2000" dirty="0"/>
              <a:t>Close lid and run cut cycle.</a:t>
            </a:r>
          </a:p>
          <a:p>
            <a:pPr marL="514350" indent="-514350">
              <a:buAutoNum type="arabicPeriod"/>
            </a:pPr>
            <a:r>
              <a:rPr lang="en-US" sz="2000" dirty="0"/>
              <a:t>Watch sequence and cutting process.</a:t>
            </a:r>
          </a:p>
          <a:p>
            <a:pPr marL="514350" indent="-514350">
              <a:buAutoNum type="arabicPeriod"/>
            </a:pPr>
            <a:r>
              <a:rPr lang="en-US" sz="2000" dirty="0"/>
              <a:t>Once complete, remove all parts including skeletal waste and place in post processing area.</a:t>
            </a:r>
          </a:p>
          <a:p>
            <a:pPr marL="514350" indent="-514350">
              <a:buAutoNum type="arabicPeriod"/>
            </a:pPr>
            <a:r>
              <a:rPr lang="en-US" sz="2000" dirty="0"/>
              <a:t>If any clips fall though the slats remove and place in a separate pile.</a:t>
            </a:r>
          </a:p>
          <a:p>
            <a:pPr marL="514350" indent="-514350">
              <a:buAutoNum type="arabicPeriod"/>
            </a:pPr>
            <a:r>
              <a:rPr lang="en-US" sz="2000" dirty="0"/>
              <a:t>Repeat steps 1-7.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65283-6476-AF4C-84CA-63958031929E}"/>
              </a:ext>
            </a:extLst>
          </p:cNvPr>
          <p:cNvSpPr txBox="1">
            <a:spLocks/>
          </p:cNvSpPr>
          <p:nvPr/>
        </p:nvSpPr>
        <p:spPr>
          <a:xfrm>
            <a:off x="838201" y="2224258"/>
            <a:ext cx="5257800" cy="4268615"/>
          </a:xfrm>
          <a:prstGeom prst="rect">
            <a:avLst/>
          </a:prstGeom>
          <a:blipFill>
            <a:blip r:embed="rId3"/>
            <a:stretch>
              <a:fillRect l="-18470" r="-18470"/>
            </a:stretch>
          </a:blip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solidFill>
                  <a:schemeClr val="lt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86729-AB3F-AA4E-B512-BEFD9DE9E912}"/>
              </a:ext>
            </a:extLst>
          </p:cNvPr>
          <p:cNvSpPr txBox="1"/>
          <p:nvPr/>
        </p:nvSpPr>
        <p:spPr>
          <a:xfrm>
            <a:off x="1612204" y="1179335"/>
            <a:ext cx="1619794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INDUCTION TRAINED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A111D-6391-E743-B6C5-02BF40A00A5D}"/>
              </a:ext>
            </a:extLst>
          </p:cNvPr>
          <p:cNvSpPr txBox="1"/>
          <p:nvPr/>
        </p:nvSpPr>
        <p:spPr>
          <a:xfrm>
            <a:off x="4072808" y="1323870"/>
            <a:ext cx="207264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scratches or marks on the card.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Minimal burn marks.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54A8D-87B7-1C48-B1F0-7B1E0CCCD13C}"/>
              </a:ext>
            </a:extLst>
          </p:cNvPr>
          <p:cNvSpPr txBox="1"/>
          <p:nvPr/>
        </p:nvSpPr>
        <p:spPr>
          <a:xfrm>
            <a:off x="8071757" y="6492872"/>
            <a:ext cx="249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Approved: Ward Hills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B5A19-AD79-694B-8470-03A668322824}"/>
              </a:ext>
            </a:extLst>
          </p:cNvPr>
          <p:cNvSpPr txBox="1"/>
          <p:nvPr/>
        </p:nvSpPr>
        <p:spPr>
          <a:xfrm>
            <a:off x="9830627" y="6492873"/>
            <a:ext cx="1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Date:  01 April 2020</a:t>
            </a: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7CEBD6B-26F9-4D5B-8E39-73842DC89CA6}"/>
              </a:ext>
            </a:extLst>
          </p:cNvPr>
          <p:cNvSpPr/>
          <p:nvPr/>
        </p:nvSpPr>
        <p:spPr>
          <a:xfrm>
            <a:off x="951674" y="1262444"/>
            <a:ext cx="527642" cy="510899"/>
          </a:xfrm>
          <a:prstGeom prst="plus">
            <a:avLst>
              <a:gd name="adj" fmla="val 4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2C633E-17A7-4A2C-9D49-1D91194D6749}"/>
              </a:ext>
            </a:extLst>
          </p:cNvPr>
          <p:cNvGrpSpPr/>
          <p:nvPr/>
        </p:nvGrpSpPr>
        <p:grpSpPr>
          <a:xfrm>
            <a:off x="3467101" y="1296942"/>
            <a:ext cx="472819" cy="481002"/>
            <a:chOff x="3007669" y="3175436"/>
            <a:chExt cx="472819" cy="481002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D474C210-446C-4581-AB20-AA0F9E2A5AD2}"/>
                </a:ext>
              </a:extLst>
            </p:cNvPr>
            <p:cNvSpPr/>
            <p:nvPr/>
          </p:nvSpPr>
          <p:spPr>
            <a:xfrm>
              <a:off x="3018992" y="3188499"/>
              <a:ext cx="448109" cy="44810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BB9F3B-AA7A-44A8-835D-31BDA6B5352D}"/>
                </a:ext>
              </a:extLst>
            </p:cNvPr>
            <p:cNvSpPr/>
            <p:nvPr/>
          </p:nvSpPr>
          <p:spPr>
            <a:xfrm>
              <a:off x="3007669" y="3175436"/>
              <a:ext cx="472819" cy="48100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98478-1DA1-45DB-9B37-B75A8C7DF820}"/>
              </a:ext>
            </a:extLst>
          </p:cNvPr>
          <p:cNvSpPr/>
          <p:nvPr/>
        </p:nvSpPr>
        <p:spPr>
          <a:xfrm>
            <a:off x="857737" y="1845079"/>
            <a:ext cx="715516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SAFETY</a:t>
            </a:r>
            <a:endParaRPr lang="en-GB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7937CF-B015-4F88-AC67-9C529DB0E199}"/>
              </a:ext>
            </a:extLst>
          </p:cNvPr>
          <p:cNvSpPr/>
          <p:nvPr/>
        </p:nvSpPr>
        <p:spPr>
          <a:xfrm>
            <a:off x="3293936" y="1845079"/>
            <a:ext cx="817082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QUALITY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3791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9E11-AA32-6E49-8772-2F0A8CEF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200" dirty="0"/>
              <a:t>Station 3 – Post Processing – General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29FB41-72D8-BD4E-BEE1-6ED231A1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4342" y="416236"/>
            <a:ext cx="1057571" cy="654918"/>
          </a:xfr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E27033-E7F7-5143-BDCA-93AC75AF6F36}"/>
              </a:ext>
            </a:extLst>
          </p:cNvPr>
          <p:cNvSpPr txBox="1">
            <a:spLocks/>
          </p:cNvSpPr>
          <p:nvPr/>
        </p:nvSpPr>
        <p:spPr>
          <a:xfrm>
            <a:off x="6335486" y="1332411"/>
            <a:ext cx="5018314" cy="516046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Steps</a:t>
            </a:r>
          </a:p>
          <a:p>
            <a:pPr marL="514350" indent="-514350">
              <a:buAutoNum type="arabicPeriod"/>
            </a:pPr>
            <a:r>
              <a:rPr lang="en-US" sz="2000" dirty="0"/>
              <a:t>Separate all clips from skeletal waste. </a:t>
            </a:r>
          </a:p>
          <a:p>
            <a:pPr marL="514350" indent="-514350">
              <a:buAutoNum type="arabicPeriod"/>
            </a:pPr>
            <a:r>
              <a:rPr lang="en-US" sz="2000" dirty="0"/>
              <a:t>If still attached use scissors or scalpel to cut free (use cutting board for this).</a:t>
            </a:r>
          </a:p>
          <a:p>
            <a:pPr marL="514350" indent="-514350">
              <a:buAutoNum type="arabicPeriod"/>
            </a:pPr>
            <a:r>
              <a:rPr lang="en-US" sz="2000" dirty="0"/>
              <a:t>If clips require weeding, see: 	               3.1 - Post Processing – Weeding.</a:t>
            </a:r>
          </a:p>
          <a:p>
            <a:pPr marL="514350" indent="-514350">
              <a:buAutoNum type="arabicPeriod"/>
            </a:pPr>
            <a:r>
              <a:rPr lang="en-US" sz="2000" dirty="0"/>
              <a:t>Check clips for burn marks and staining during these steps. </a:t>
            </a:r>
          </a:p>
          <a:p>
            <a:pPr marL="514350" indent="-514350">
              <a:buAutoNum type="arabicPeriod"/>
            </a:pPr>
            <a:r>
              <a:rPr lang="en-US" sz="2000" dirty="0"/>
              <a:t>Note down number of sheets past to QC for Bagging.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65283-6476-AF4C-84CA-63958031929E}"/>
              </a:ext>
            </a:extLst>
          </p:cNvPr>
          <p:cNvSpPr txBox="1">
            <a:spLocks/>
          </p:cNvSpPr>
          <p:nvPr/>
        </p:nvSpPr>
        <p:spPr>
          <a:xfrm>
            <a:off x="838201" y="2224258"/>
            <a:ext cx="5257800" cy="4268615"/>
          </a:xfrm>
          <a:prstGeom prst="rect">
            <a:avLst/>
          </a:prstGeom>
          <a:blipFill>
            <a:blip r:embed="rId3"/>
            <a:stretch>
              <a:fillRect l="-18470" r="-18470"/>
            </a:stretch>
          </a:blip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solidFill>
                  <a:schemeClr val="lt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86729-AB3F-AA4E-B512-BEFD9DE9E912}"/>
              </a:ext>
            </a:extLst>
          </p:cNvPr>
          <p:cNvSpPr txBox="1"/>
          <p:nvPr/>
        </p:nvSpPr>
        <p:spPr>
          <a:xfrm>
            <a:off x="1612204" y="1394778"/>
            <a:ext cx="161979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Handling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Sharp blade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A111D-6391-E743-B6C5-02BF40A00A5D}"/>
              </a:ext>
            </a:extLst>
          </p:cNvPr>
          <p:cNvSpPr txBox="1"/>
          <p:nvPr/>
        </p:nvSpPr>
        <p:spPr>
          <a:xfrm>
            <a:off x="4072808" y="1216149"/>
            <a:ext cx="2072640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scratches or marks on the card.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Minimal burn marks and staining.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54A8D-87B7-1C48-B1F0-7B1E0CCCD13C}"/>
              </a:ext>
            </a:extLst>
          </p:cNvPr>
          <p:cNvSpPr txBox="1"/>
          <p:nvPr/>
        </p:nvSpPr>
        <p:spPr>
          <a:xfrm>
            <a:off x="8071757" y="6492872"/>
            <a:ext cx="249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Approved: Ward Hills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B5A19-AD79-694B-8470-03A668322824}"/>
              </a:ext>
            </a:extLst>
          </p:cNvPr>
          <p:cNvSpPr txBox="1"/>
          <p:nvPr/>
        </p:nvSpPr>
        <p:spPr>
          <a:xfrm>
            <a:off x="9830627" y="6492873"/>
            <a:ext cx="1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Date:  01 April 2020</a:t>
            </a: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78CC15D9-C026-4580-B5D0-EA73E6254A76}"/>
              </a:ext>
            </a:extLst>
          </p:cNvPr>
          <p:cNvSpPr/>
          <p:nvPr/>
        </p:nvSpPr>
        <p:spPr>
          <a:xfrm>
            <a:off x="951674" y="1262444"/>
            <a:ext cx="527642" cy="510899"/>
          </a:xfrm>
          <a:prstGeom prst="plus">
            <a:avLst>
              <a:gd name="adj" fmla="val 4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378E88-F60C-4E7D-AF4D-868666CC9F7A}"/>
              </a:ext>
            </a:extLst>
          </p:cNvPr>
          <p:cNvGrpSpPr/>
          <p:nvPr/>
        </p:nvGrpSpPr>
        <p:grpSpPr>
          <a:xfrm>
            <a:off x="3467101" y="1296942"/>
            <a:ext cx="472819" cy="481002"/>
            <a:chOff x="3007669" y="3175436"/>
            <a:chExt cx="472819" cy="481002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BB459FAF-49F2-4C1A-8AF1-F35C08561EB9}"/>
                </a:ext>
              </a:extLst>
            </p:cNvPr>
            <p:cNvSpPr/>
            <p:nvPr/>
          </p:nvSpPr>
          <p:spPr>
            <a:xfrm>
              <a:off x="3018992" y="3188499"/>
              <a:ext cx="448109" cy="44810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E7A9D3-CB9D-4E56-9FEE-D11DCE65FF35}"/>
                </a:ext>
              </a:extLst>
            </p:cNvPr>
            <p:cNvSpPr/>
            <p:nvPr/>
          </p:nvSpPr>
          <p:spPr>
            <a:xfrm>
              <a:off x="3007669" y="3175436"/>
              <a:ext cx="472819" cy="48100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400680-B993-4FA8-9E8E-873AD2638E74}"/>
              </a:ext>
            </a:extLst>
          </p:cNvPr>
          <p:cNvSpPr/>
          <p:nvPr/>
        </p:nvSpPr>
        <p:spPr>
          <a:xfrm>
            <a:off x="857737" y="1845079"/>
            <a:ext cx="715516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SAFETY</a:t>
            </a:r>
            <a:endParaRPr lang="en-GB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47C97-66EB-48D9-91CE-77059F238CB1}"/>
              </a:ext>
            </a:extLst>
          </p:cNvPr>
          <p:cNvSpPr/>
          <p:nvPr/>
        </p:nvSpPr>
        <p:spPr>
          <a:xfrm>
            <a:off x="3293936" y="1845079"/>
            <a:ext cx="817083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QUALITY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8435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9E11-AA32-6E49-8772-2F0A8CEF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200" dirty="0"/>
              <a:t>Station 3.1 – Post Processing – Weeding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29FB41-72D8-BD4E-BEE1-6ED231A1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4342" y="416236"/>
            <a:ext cx="1057571" cy="654918"/>
          </a:xfr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E27033-E7F7-5143-BDCA-93AC75AF6F36}"/>
              </a:ext>
            </a:extLst>
          </p:cNvPr>
          <p:cNvSpPr txBox="1">
            <a:spLocks/>
          </p:cNvSpPr>
          <p:nvPr/>
        </p:nvSpPr>
        <p:spPr>
          <a:xfrm>
            <a:off x="6335486" y="1332411"/>
            <a:ext cx="5018314" cy="516046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Steps</a:t>
            </a:r>
          </a:p>
          <a:p>
            <a:pPr marL="514350" indent="-514350">
              <a:buAutoNum type="arabicPeriod"/>
            </a:pPr>
            <a:r>
              <a:rPr lang="en-US" sz="2000" dirty="0"/>
              <a:t>Stack Clips in line - approx. 25mm high.</a:t>
            </a:r>
          </a:p>
          <a:p>
            <a:pPr marL="514350" indent="-514350">
              <a:buAutoNum type="arabicPeriod"/>
            </a:pPr>
            <a:r>
              <a:rPr lang="en-US" sz="2000" dirty="0"/>
              <a:t>Use T7 screwdriver (or approximate alternative)  and poke each hole until it begins to jam.</a:t>
            </a:r>
          </a:p>
          <a:p>
            <a:pPr marL="514350" indent="-514350">
              <a:buAutoNum type="arabicPeriod"/>
            </a:pPr>
            <a:r>
              <a:rPr lang="en-US" sz="2000" dirty="0"/>
              <a:t>Riffle stack to release the excess punched holes.</a:t>
            </a:r>
          </a:p>
          <a:p>
            <a:pPr marL="514350" indent="-514350">
              <a:buAutoNum type="arabicPeriod"/>
            </a:pPr>
            <a:r>
              <a:rPr lang="en-US" sz="2000" dirty="0"/>
              <a:t>Repeat process until all holes are clear.</a:t>
            </a:r>
          </a:p>
          <a:p>
            <a:pPr marL="514350" indent="-514350">
              <a:buAutoNum type="arabicPeriod"/>
            </a:pPr>
            <a:r>
              <a:rPr lang="en-US" sz="2000" dirty="0"/>
              <a:t>Rotate stack 180° and repeat until all holes in stack are clear.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65283-6476-AF4C-84CA-63958031929E}"/>
              </a:ext>
            </a:extLst>
          </p:cNvPr>
          <p:cNvSpPr txBox="1">
            <a:spLocks/>
          </p:cNvSpPr>
          <p:nvPr/>
        </p:nvSpPr>
        <p:spPr>
          <a:xfrm rot="5400000">
            <a:off x="1331400" y="1729592"/>
            <a:ext cx="4269600" cy="5259600"/>
          </a:xfrm>
          <a:prstGeom prst="rect">
            <a:avLst/>
          </a:prstGeom>
          <a:blipFill dpi="0" rotWithShape="1">
            <a:blip r:embed="rId3"/>
            <a:srcRect/>
            <a:stretch>
              <a:fillRect l="-25886" r="-25886"/>
            </a:stretch>
          </a:blip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solidFill>
                  <a:schemeClr val="lt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86729-AB3F-AA4E-B512-BEFD9DE9E912}"/>
              </a:ext>
            </a:extLst>
          </p:cNvPr>
          <p:cNvSpPr txBox="1"/>
          <p:nvPr/>
        </p:nvSpPr>
        <p:spPr>
          <a:xfrm>
            <a:off x="1612204" y="1394778"/>
            <a:ext cx="161979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Handling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Stabbing holes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A111D-6391-E743-B6C5-02BF40A00A5D}"/>
              </a:ext>
            </a:extLst>
          </p:cNvPr>
          <p:cNvSpPr txBox="1"/>
          <p:nvPr/>
        </p:nvSpPr>
        <p:spPr>
          <a:xfrm>
            <a:off x="4072808" y="1539314"/>
            <a:ext cx="207264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holes to be clear.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54A8D-87B7-1C48-B1F0-7B1E0CCCD13C}"/>
              </a:ext>
            </a:extLst>
          </p:cNvPr>
          <p:cNvSpPr txBox="1"/>
          <p:nvPr/>
        </p:nvSpPr>
        <p:spPr>
          <a:xfrm>
            <a:off x="8071757" y="6492872"/>
            <a:ext cx="249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Approved: Ward Hills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B5A19-AD79-694B-8470-03A668322824}"/>
              </a:ext>
            </a:extLst>
          </p:cNvPr>
          <p:cNvSpPr txBox="1"/>
          <p:nvPr/>
        </p:nvSpPr>
        <p:spPr>
          <a:xfrm>
            <a:off x="9830627" y="6492873"/>
            <a:ext cx="1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Date:  01 April 2020</a:t>
            </a: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78CC15D9-C026-4580-B5D0-EA73E6254A76}"/>
              </a:ext>
            </a:extLst>
          </p:cNvPr>
          <p:cNvSpPr/>
          <p:nvPr/>
        </p:nvSpPr>
        <p:spPr>
          <a:xfrm>
            <a:off x="951674" y="1262444"/>
            <a:ext cx="527642" cy="510899"/>
          </a:xfrm>
          <a:prstGeom prst="plus">
            <a:avLst>
              <a:gd name="adj" fmla="val 4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378E88-F60C-4E7D-AF4D-868666CC9F7A}"/>
              </a:ext>
            </a:extLst>
          </p:cNvPr>
          <p:cNvGrpSpPr/>
          <p:nvPr/>
        </p:nvGrpSpPr>
        <p:grpSpPr>
          <a:xfrm>
            <a:off x="3467101" y="1296942"/>
            <a:ext cx="472819" cy="481002"/>
            <a:chOff x="3007669" y="3175436"/>
            <a:chExt cx="472819" cy="481002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BB459FAF-49F2-4C1A-8AF1-F35C08561EB9}"/>
                </a:ext>
              </a:extLst>
            </p:cNvPr>
            <p:cNvSpPr/>
            <p:nvPr/>
          </p:nvSpPr>
          <p:spPr>
            <a:xfrm>
              <a:off x="3018992" y="3188499"/>
              <a:ext cx="448109" cy="44810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E7A9D3-CB9D-4E56-9FEE-D11DCE65FF35}"/>
                </a:ext>
              </a:extLst>
            </p:cNvPr>
            <p:cNvSpPr/>
            <p:nvPr/>
          </p:nvSpPr>
          <p:spPr>
            <a:xfrm>
              <a:off x="3007669" y="3175436"/>
              <a:ext cx="472819" cy="48100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400680-B993-4FA8-9E8E-873AD2638E74}"/>
              </a:ext>
            </a:extLst>
          </p:cNvPr>
          <p:cNvSpPr/>
          <p:nvPr/>
        </p:nvSpPr>
        <p:spPr>
          <a:xfrm>
            <a:off x="857737" y="1845079"/>
            <a:ext cx="715516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SAFETY</a:t>
            </a:r>
            <a:endParaRPr lang="en-GB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47C97-66EB-48D9-91CE-77059F238CB1}"/>
              </a:ext>
            </a:extLst>
          </p:cNvPr>
          <p:cNvSpPr/>
          <p:nvPr/>
        </p:nvSpPr>
        <p:spPr>
          <a:xfrm>
            <a:off x="3293936" y="1845079"/>
            <a:ext cx="817083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QUALITY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2260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9E11-AA32-6E49-8772-2F0A8CEF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3200" dirty="0"/>
              <a:t>Station 4 – QC 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E29FB41-72D8-BD4E-BEE1-6ED231A1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4342" y="416236"/>
            <a:ext cx="1057571" cy="654918"/>
          </a:xfr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E27033-E7F7-5143-BDCA-93AC75AF6F36}"/>
              </a:ext>
            </a:extLst>
          </p:cNvPr>
          <p:cNvSpPr txBox="1">
            <a:spLocks/>
          </p:cNvSpPr>
          <p:nvPr/>
        </p:nvSpPr>
        <p:spPr>
          <a:xfrm>
            <a:off x="6335486" y="1332411"/>
            <a:ext cx="5018314" cy="516046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Steps</a:t>
            </a:r>
          </a:p>
          <a:p>
            <a:pPr marL="514350" indent="-514350">
              <a:buAutoNum type="arabicPeriod"/>
            </a:pPr>
            <a:r>
              <a:rPr lang="en-US" sz="2000" dirty="0"/>
              <a:t>Ensure all clips are separated.</a:t>
            </a:r>
          </a:p>
          <a:p>
            <a:pPr marL="514350" indent="-514350">
              <a:buAutoNum type="arabicPeriod"/>
            </a:pPr>
            <a:r>
              <a:rPr lang="en-US" sz="2000" dirty="0"/>
              <a:t>Perform checks, as per the checklist at the station</a:t>
            </a:r>
          </a:p>
          <a:p>
            <a:pPr marL="514350" indent="-514350">
              <a:buAutoNum type="arabicPeriod"/>
            </a:pPr>
            <a:r>
              <a:rPr lang="en-US" sz="2000" dirty="0"/>
              <a:t>Place all passed clips into clear bag, any rejects to be discarded. </a:t>
            </a:r>
          </a:p>
          <a:p>
            <a:pPr marL="514350" indent="-514350">
              <a:buAutoNum type="arabicPeriod"/>
            </a:pPr>
            <a:r>
              <a:rPr lang="en-US" sz="2000" dirty="0"/>
              <a:t>Cover “Contains Latex” with MS logo sticker.</a:t>
            </a:r>
          </a:p>
          <a:p>
            <a:pPr marL="514350" indent="-514350">
              <a:buAutoNum type="arabicPeriod"/>
            </a:pPr>
            <a:r>
              <a:rPr lang="en-US" sz="2000" dirty="0"/>
              <a:t>Fill bag with as many clips as possible ensure that number of sheets are used to fill bag is recorded.</a:t>
            </a:r>
          </a:p>
          <a:p>
            <a:pPr marL="514350" indent="-514350">
              <a:buAutoNum type="arabicPeriod"/>
            </a:pPr>
            <a:r>
              <a:rPr lang="en-US" sz="2000" dirty="0"/>
              <a:t>Fill out Job Card and attach to bag.</a:t>
            </a:r>
          </a:p>
          <a:p>
            <a:pPr marL="514350" indent="-514350">
              <a:buAutoNum type="arabicPeriod"/>
            </a:pPr>
            <a:r>
              <a:rPr lang="en-US" sz="2000" dirty="0"/>
              <a:t>Seal bag and place in designated area.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86729-AB3F-AA4E-B512-BEFD9DE9E912}"/>
              </a:ext>
            </a:extLst>
          </p:cNvPr>
          <p:cNvSpPr txBox="1"/>
          <p:nvPr/>
        </p:nvSpPr>
        <p:spPr>
          <a:xfrm>
            <a:off x="1612204" y="1502499"/>
            <a:ext cx="161979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Handling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A111D-6391-E743-B6C5-02BF40A00A5D}"/>
              </a:ext>
            </a:extLst>
          </p:cNvPr>
          <p:cNvSpPr txBox="1"/>
          <p:nvPr/>
        </p:nvSpPr>
        <p:spPr>
          <a:xfrm>
            <a:off x="4072808" y="1108427"/>
            <a:ext cx="2072640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scratches or marks on the card.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Minimal burn marks and staining.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holes to be clear.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54A8D-87B7-1C48-B1F0-7B1E0CCCD13C}"/>
              </a:ext>
            </a:extLst>
          </p:cNvPr>
          <p:cNvSpPr txBox="1"/>
          <p:nvPr/>
        </p:nvSpPr>
        <p:spPr>
          <a:xfrm>
            <a:off x="8071757" y="6492872"/>
            <a:ext cx="2498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Approved: Ward Hills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B5A19-AD79-694B-8470-03A668322824}"/>
              </a:ext>
            </a:extLst>
          </p:cNvPr>
          <p:cNvSpPr txBox="1"/>
          <p:nvPr/>
        </p:nvSpPr>
        <p:spPr>
          <a:xfrm>
            <a:off x="9830627" y="6492873"/>
            <a:ext cx="190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Date:  01 April 2020</a:t>
            </a: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78CC15D9-C026-4580-B5D0-EA73E6254A76}"/>
              </a:ext>
            </a:extLst>
          </p:cNvPr>
          <p:cNvSpPr/>
          <p:nvPr/>
        </p:nvSpPr>
        <p:spPr>
          <a:xfrm>
            <a:off x="951674" y="1262444"/>
            <a:ext cx="527642" cy="510899"/>
          </a:xfrm>
          <a:prstGeom prst="plus">
            <a:avLst>
              <a:gd name="adj" fmla="val 4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378E88-F60C-4E7D-AF4D-868666CC9F7A}"/>
              </a:ext>
            </a:extLst>
          </p:cNvPr>
          <p:cNvGrpSpPr/>
          <p:nvPr/>
        </p:nvGrpSpPr>
        <p:grpSpPr>
          <a:xfrm>
            <a:off x="3467101" y="1296942"/>
            <a:ext cx="472819" cy="481002"/>
            <a:chOff x="3007669" y="3175436"/>
            <a:chExt cx="472819" cy="481002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BB459FAF-49F2-4C1A-8AF1-F35C08561EB9}"/>
                </a:ext>
              </a:extLst>
            </p:cNvPr>
            <p:cNvSpPr/>
            <p:nvPr/>
          </p:nvSpPr>
          <p:spPr>
            <a:xfrm>
              <a:off x="3018992" y="3188499"/>
              <a:ext cx="448109" cy="44810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E7A9D3-CB9D-4E56-9FEE-D11DCE65FF35}"/>
                </a:ext>
              </a:extLst>
            </p:cNvPr>
            <p:cNvSpPr/>
            <p:nvPr/>
          </p:nvSpPr>
          <p:spPr>
            <a:xfrm>
              <a:off x="3007669" y="3175436"/>
              <a:ext cx="472819" cy="48100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3400680-B993-4FA8-9E8E-873AD2638E74}"/>
              </a:ext>
            </a:extLst>
          </p:cNvPr>
          <p:cNvSpPr/>
          <p:nvPr/>
        </p:nvSpPr>
        <p:spPr>
          <a:xfrm>
            <a:off x="857737" y="1845079"/>
            <a:ext cx="715516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SAFETY</a:t>
            </a:r>
            <a:endParaRPr lang="en-GB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747C97-66EB-48D9-91CE-77059F238CB1}"/>
              </a:ext>
            </a:extLst>
          </p:cNvPr>
          <p:cNvSpPr/>
          <p:nvPr/>
        </p:nvSpPr>
        <p:spPr>
          <a:xfrm>
            <a:off x="3293936" y="1845079"/>
            <a:ext cx="817083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1400" dirty="0"/>
              <a:t>QUALITY</a:t>
            </a:r>
            <a:endParaRPr lang="en-GB" sz="14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6E5C2D9-1C68-48B6-B3A1-0D497086D947}"/>
              </a:ext>
            </a:extLst>
          </p:cNvPr>
          <p:cNvSpPr txBox="1">
            <a:spLocks/>
          </p:cNvSpPr>
          <p:nvPr/>
        </p:nvSpPr>
        <p:spPr>
          <a:xfrm>
            <a:off x="838201" y="2224258"/>
            <a:ext cx="5257800" cy="4268615"/>
          </a:xfrm>
          <a:prstGeom prst="rect">
            <a:avLst/>
          </a:prstGeom>
          <a:blipFill>
            <a:blip r:embed="rId3"/>
            <a:stretch>
              <a:fillRect l="-18470" r="-18470"/>
            </a:stretch>
          </a:blip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solidFill>
                  <a:schemeClr val="lt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46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513</Words>
  <Application>Microsoft Office PowerPoint</Application>
  <PresentationFormat>Widescreen</PresentationFormat>
  <Paragraphs>82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Single Point Lessons</vt:lpstr>
      <vt:lpstr>Station 1 – Goods in and Storage</vt:lpstr>
      <vt:lpstr>Station 2 – Laser Cutting </vt:lpstr>
      <vt:lpstr>Station 3 – Post Processing – General</vt:lpstr>
      <vt:lpstr>Station 3.1 – Post Processing – Weeding</vt:lpstr>
      <vt:lpstr>Station 4 – QC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Point Lessons</dc:title>
  <dc:subject/>
  <dc:creator>Nick Scott</dc:creator>
  <cp:keywords/>
  <dc:description/>
  <cp:lastModifiedBy>Drew Ewen</cp:lastModifiedBy>
  <cp:revision>37</cp:revision>
  <cp:lastPrinted>2020-04-01T15:46:33Z</cp:lastPrinted>
  <dcterms:created xsi:type="dcterms:W3CDTF">2020-04-01T08:07:50Z</dcterms:created>
  <dcterms:modified xsi:type="dcterms:W3CDTF">2020-04-18T14:24:31Z</dcterms:modified>
  <cp:category/>
</cp:coreProperties>
</file>